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3" saveSubsetFonts="1">
  <p:sldMasterIdLst>
    <p:sldMasterId id="2147483660" r:id="rId1"/>
  </p:sldMasterIdLst>
  <p:sldIdLst>
    <p:sldId id="256" r:id="rId2"/>
    <p:sldId id="257" r:id="rId3"/>
    <p:sldId id="258" r:id="rId4"/>
    <p:sldId id="259" r:id="rId5"/>
    <p:sldId id="260" r:id="rId6"/>
    <p:sldId id="261" r:id="rId7"/>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664C13-02E3-4A72-B887-5FF6268580A2}"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4F338E-4397-478E-838D-4DF0A3709CCE}" type="slidenum">
              <a:rPr lang="en-US" smtClean="0"/>
              <a:t>‹#›</a:t>
            </a:fld>
            <a:endParaRPr lang="en-US"/>
          </a:p>
        </p:txBody>
      </p:sp>
    </p:spTree>
    <p:extLst>
      <p:ext uri="{BB962C8B-B14F-4D97-AF65-F5344CB8AC3E}">
        <p14:creationId xmlns:p14="http://schemas.microsoft.com/office/powerpoint/2010/main" val="2372986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664C13-02E3-4A72-B887-5FF6268580A2}"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4F338E-4397-478E-838D-4DF0A3709CCE}" type="slidenum">
              <a:rPr lang="en-US" smtClean="0"/>
              <a:t>‹#›</a:t>
            </a:fld>
            <a:endParaRPr lang="en-US"/>
          </a:p>
        </p:txBody>
      </p:sp>
    </p:spTree>
    <p:extLst>
      <p:ext uri="{BB962C8B-B14F-4D97-AF65-F5344CB8AC3E}">
        <p14:creationId xmlns:p14="http://schemas.microsoft.com/office/powerpoint/2010/main" val="1601190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664C13-02E3-4A72-B887-5FF6268580A2}"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4F338E-4397-478E-838D-4DF0A3709CCE}" type="slidenum">
              <a:rPr lang="en-US" smtClean="0"/>
              <a:t>‹#›</a:t>
            </a:fld>
            <a:endParaRPr lang="en-US"/>
          </a:p>
        </p:txBody>
      </p:sp>
    </p:spTree>
    <p:extLst>
      <p:ext uri="{BB962C8B-B14F-4D97-AF65-F5344CB8AC3E}">
        <p14:creationId xmlns:p14="http://schemas.microsoft.com/office/powerpoint/2010/main" val="214860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664C13-02E3-4A72-B887-5FF6268580A2}"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4F338E-4397-478E-838D-4DF0A3709CCE}" type="slidenum">
              <a:rPr lang="en-US" smtClean="0"/>
              <a:t>‹#›</a:t>
            </a:fld>
            <a:endParaRPr lang="en-US"/>
          </a:p>
        </p:txBody>
      </p:sp>
    </p:spTree>
    <p:extLst>
      <p:ext uri="{BB962C8B-B14F-4D97-AF65-F5344CB8AC3E}">
        <p14:creationId xmlns:p14="http://schemas.microsoft.com/office/powerpoint/2010/main" val="1318070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664C13-02E3-4A72-B887-5FF6268580A2}" type="datetimeFigureOut">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4F338E-4397-478E-838D-4DF0A3709CCE}" type="slidenum">
              <a:rPr lang="en-US" smtClean="0"/>
              <a:t>‹#›</a:t>
            </a:fld>
            <a:endParaRPr lang="en-US"/>
          </a:p>
        </p:txBody>
      </p:sp>
    </p:spTree>
    <p:extLst>
      <p:ext uri="{BB962C8B-B14F-4D97-AF65-F5344CB8AC3E}">
        <p14:creationId xmlns:p14="http://schemas.microsoft.com/office/powerpoint/2010/main" val="1611910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664C13-02E3-4A72-B887-5FF6268580A2}"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338E-4397-478E-838D-4DF0A3709CCE}" type="slidenum">
              <a:rPr lang="en-US" smtClean="0"/>
              <a:t>‹#›</a:t>
            </a:fld>
            <a:endParaRPr lang="en-US"/>
          </a:p>
        </p:txBody>
      </p:sp>
    </p:spTree>
    <p:extLst>
      <p:ext uri="{BB962C8B-B14F-4D97-AF65-F5344CB8AC3E}">
        <p14:creationId xmlns:p14="http://schemas.microsoft.com/office/powerpoint/2010/main" val="4107152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664C13-02E3-4A72-B887-5FF6268580A2}" type="datetimeFigureOut">
              <a:rPr lang="en-US" smtClean="0"/>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4F338E-4397-478E-838D-4DF0A3709CCE}" type="slidenum">
              <a:rPr lang="en-US" smtClean="0"/>
              <a:t>‹#›</a:t>
            </a:fld>
            <a:endParaRPr lang="en-US"/>
          </a:p>
        </p:txBody>
      </p:sp>
    </p:spTree>
    <p:extLst>
      <p:ext uri="{BB962C8B-B14F-4D97-AF65-F5344CB8AC3E}">
        <p14:creationId xmlns:p14="http://schemas.microsoft.com/office/powerpoint/2010/main" val="1410726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664C13-02E3-4A72-B887-5FF6268580A2}" type="datetimeFigureOut">
              <a:rPr lang="en-US" smtClean="0"/>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4F338E-4397-478E-838D-4DF0A3709CCE}" type="slidenum">
              <a:rPr lang="en-US" smtClean="0"/>
              <a:t>‹#›</a:t>
            </a:fld>
            <a:endParaRPr lang="en-US"/>
          </a:p>
        </p:txBody>
      </p:sp>
    </p:spTree>
    <p:extLst>
      <p:ext uri="{BB962C8B-B14F-4D97-AF65-F5344CB8AC3E}">
        <p14:creationId xmlns:p14="http://schemas.microsoft.com/office/powerpoint/2010/main" val="406232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664C13-02E3-4A72-B887-5FF6268580A2}" type="datetimeFigureOut">
              <a:rPr lang="en-US" smtClean="0"/>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4F338E-4397-478E-838D-4DF0A3709CCE}" type="slidenum">
              <a:rPr lang="en-US" smtClean="0"/>
              <a:t>‹#›</a:t>
            </a:fld>
            <a:endParaRPr lang="en-US"/>
          </a:p>
        </p:txBody>
      </p:sp>
    </p:spTree>
    <p:extLst>
      <p:ext uri="{BB962C8B-B14F-4D97-AF65-F5344CB8AC3E}">
        <p14:creationId xmlns:p14="http://schemas.microsoft.com/office/powerpoint/2010/main" val="63663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D664C13-02E3-4A72-B887-5FF6268580A2}"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338E-4397-478E-838D-4DF0A3709CCE}" type="slidenum">
              <a:rPr lang="en-US" smtClean="0"/>
              <a:t>‹#›</a:t>
            </a:fld>
            <a:endParaRPr lang="en-US"/>
          </a:p>
        </p:txBody>
      </p:sp>
    </p:spTree>
    <p:extLst>
      <p:ext uri="{BB962C8B-B14F-4D97-AF65-F5344CB8AC3E}">
        <p14:creationId xmlns:p14="http://schemas.microsoft.com/office/powerpoint/2010/main" val="3523739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D664C13-02E3-4A72-B887-5FF6268580A2}" type="datetimeFigureOut">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338E-4397-478E-838D-4DF0A3709CCE}" type="slidenum">
              <a:rPr lang="en-US" smtClean="0"/>
              <a:t>‹#›</a:t>
            </a:fld>
            <a:endParaRPr lang="en-US"/>
          </a:p>
        </p:txBody>
      </p:sp>
    </p:spTree>
    <p:extLst>
      <p:ext uri="{BB962C8B-B14F-4D97-AF65-F5344CB8AC3E}">
        <p14:creationId xmlns:p14="http://schemas.microsoft.com/office/powerpoint/2010/main" val="371862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82000"/>
                  </a:schemeClr>
                </a:solidFill>
              </a:defRPr>
            </a:lvl1pPr>
          </a:lstStyle>
          <a:p>
            <a:fld id="{0D664C13-02E3-4A72-B887-5FF6268580A2}" type="datetimeFigureOut">
              <a:rPr lang="en-US" smtClean="0"/>
              <a:t>10/1/2024</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82000"/>
                  </a:schemeClr>
                </a:solidFill>
              </a:defRPr>
            </a:lvl1pPr>
          </a:lstStyle>
          <a:p>
            <a:fld id="{C34F338E-4397-478E-838D-4DF0A3709CCE}" type="slidenum">
              <a:rPr lang="en-US" smtClean="0"/>
              <a:t>‹#›</a:t>
            </a:fld>
            <a:endParaRPr lang="en-US"/>
          </a:p>
        </p:txBody>
      </p:sp>
    </p:spTree>
    <p:extLst>
      <p:ext uri="{BB962C8B-B14F-4D97-AF65-F5344CB8AC3E}">
        <p14:creationId xmlns:p14="http://schemas.microsoft.com/office/powerpoint/2010/main" val="476174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3E9270-20C6-CBA9-F2C5-17C1F34B6D84}"/>
              </a:ext>
            </a:extLst>
          </p:cNvPr>
          <p:cNvSpPr txBox="1"/>
          <p:nvPr/>
        </p:nvSpPr>
        <p:spPr>
          <a:xfrm>
            <a:off x="609600" y="423113"/>
            <a:ext cx="3302000" cy="3760260"/>
          </a:xfrm>
          <a:prstGeom prst="rect">
            <a:avLst/>
          </a:prstGeom>
          <a:noFill/>
        </p:spPr>
        <p:txBody>
          <a:bodyPr wrap="square" rtlCol="0">
            <a:spAutoFit/>
          </a:bodyPr>
          <a:lstStyle/>
          <a:p>
            <a:pPr marL="0" marR="0">
              <a:lnSpc>
                <a:spcPct val="107000"/>
              </a:lnSpc>
              <a:spcBef>
                <a:spcPts val="0"/>
              </a:spcBef>
              <a:spcAft>
                <a:spcPts val="800"/>
              </a:spcAft>
            </a:pPr>
            <a:r>
              <a:rPr lang="en-US" sz="2400" b="1" kern="100" dirty="0">
                <a:effectLst/>
                <a:latin typeface="Aptos Display" panose="020B0004020202020204" pitchFamily="34" charset="0"/>
                <a:ea typeface="Aptos" panose="020B0004020202020204" pitchFamily="34" charset="0"/>
                <a:cs typeface="Times New Roman" panose="02020603050405020304" pitchFamily="18" charset="0"/>
              </a:rPr>
              <a:t>Muktinath Corporation</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Logo Concept and Development Brief</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By Abishek Gyawali</a:t>
            </a:r>
          </a:p>
          <a:p>
            <a:pPr marL="0" marR="0">
              <a:lnSpc>
                <a:spcPct val="107000"/>
              </a:lnSpc>
              <a:spcBef>
                <a:spcPts val="0"/>
              </a:spcBef>
              <a:spcAft>
                <a:spcPts val="800"/>
              </a:spcAft>
            </a:pPr>
            <a:endParaRPr lang="en-US" sz="1200" b="1" kern="100" dirty="0">
              <a:effectLst/>
              <a:latin typeface="Aptos Display"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b="1" kern="100" dirty="0">
                <a:effectLst/>
                <a:latin typeface="Aptos Display" panose="020B0004020202020204" pitchFamily="34" charset="0"/>
                <a:ea typeface="Aptos" panose="020B0004020202020204" pitchFamily="34" charset="0"/>
                <a:cs typeface="Times New Roman" panose="02020603050405020304" pitchFamily="18" charset="0"/>
              </a:rPr>
              <a:t>Logo Design Process:</a:t>
            </a:r>
            <a:endParaRPr lang="en-US" sz="16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Aptos Display" panose="020B0004020202020204" pitchFamily="34" charset="0"/>
                <a:ea typeface="Aptos" panose="020B0004020202020204" pitchFamily="34" charset="0"/>
                <a:cs typeface="Times New Roman" panose="02020603050405020304" pitchFamily="18" charset="0"/>
              </a:rPr>
              <a:t>The Brief</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Aptos Display" panose="020B0004020202020204" pitchFamily="34" charset="0"/>
                <a:ea typeface="Aptos" panose="020B0004020202020204" pitchFamily="34" charset="0"/>
                <a:cs typeface="Times New Roman" panose="02020603050405020304" pitchFamily="18" charset="0"/>
              </a:rPr>
              <a:t>Design Principles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Aptos Display" panose="020B0004020202020204" pitchFamily="34" charset="0"/>
                <a:ea typeface="Aptos" panose="020B0004020202020204" pitchFamily="34" charset="0"/>
                <a:cs typeface="Times New Roman" panose="02020603050405020304" pitchFamily="18" charset="0"/>
              </a:rPr>
              <a:t>Background</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Aptos Display" panose="020B0004020202020204" pitchFamily="34" charset="0"/>
                <a:ea typeface="Aptos" panose="020B0004020202020204" pitchFamily="34" charset="0"/>
                <a:cs typeface="Times New Roman" panose="02020603050405020304" pitchFamily="18" charset="0"/>
              </a:rPr>
              <a:t>Client Samples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Aptos Display" panose="020B0004020202020204" pitchFamily="34" charset="0"/>
                <a:ea typeface="Aptos" panose="020B0004020202020204" pitchFamily="34" charset="0"/>
                <a:cs typeface="Times New Roman" panose="02020603050405020304" pitchFamily="18" charset="0"/>
              </a:rPr>
              <a:t>Visual Research</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Aptos Display" panose="020B0004020202020204" pitchFamily="34" charset="0"/>
                <a:ea typeface="Aptos" panose="020B0004020202020204" pitchFamily="34" charset="0"/>
                <a:cs typeface="Times New Roman" panose="02020603050405020304" pitchFamily="18" charset="0"/>
              </a:rPr>
              <a:t>Color Concept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Aptos Display" panose="020B0004020202020204" pitchFamily="34" charset="0"/>
                <a:ea typeface="Aptos" panose="020B0004020202020204" pitchFamily="34" charset="0"/>
                <a:cs typeface="Times New Roman" panose="02020603050405020304" pitchFamily="18" charset="0"/>
              </a:rPr>
              <a:t>Sketching and Conceptualizing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Aptos Display" panose="020B0004020202020204" pitchFamily="34" charset="0"/>
                <a:ea typeface="Aptos" panose="020B0004020202020204" pitchFamily="34" charset="0"/>
                <a:cs typeface="Times New Roman" panose="02020603050405020304" pitchFamily="18" charset="0"/>
              </a:rPr>
              <a:t>Final Design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kern="100" dirty="0">
                <a:effectLst/>
                <a:latin typeface="Aptos Display" panose="020B0004020202020204" pitchFamily="34" charset="0"/>
                <a:ea typeface="Aptos" panose="020B0004020202020204" pitchFamily="34" charset="0"/>
                <a:cs typeface="Times New Roman" panose="02020603050405020304" pitchFamily="18" charset="0"/>
              </a:rPr>
              <a:t>Promotional Sample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9954F158-6895-9D16-27A4-935C41B36C25}"/>
              </a:ext>
            </a:extLst>
          </p:cNvPr>
          <p:cNvCxnSpPr>
            <a:cxnSpLocks/>
          </p:cNvCxnSpPr>
          <p:nvPr/>
        </p:nvCxnSpPr>
        <p:spPr>
          <a:xfrm>
            <a:off x="3162300" y="1815159"/>
            <a:ext cx="0" cy="7061200"/>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1F488535-D508-398B-DE5B-69D6C549CAB9}"/>
              </a:ext>
            </a:extLst>
          </p:cNvPr>
          <p:cNvSpPr txBox="1"/>
          <p:nvPr/>
        </p:nvSpPr>
        <p:spPr>
          <a:xfrm>
            <a:off x="3263900" y="1891359"/>
            <a:ext cx="3403600" cy="5920082"/>
          </a:xfrm>
          <a:prstGeom prst="rect">
            <a:avLst/>
          </a:prstGeom>
          <a:noFill/>
        </p:spPr>
        <p:txBody>
          <a:bodyPr wrap="square" rtlCol="0">
            <a:spAutoFit/>
          </a:bodyPr>
          <a:lstStyle/>
          <a:p>
            <a:pPr marL="0" marR="0">
              <a:lnSpc>
                <a:spcPct val="107000"/>
              </a:lnSpc>
              <a:spcBef>
                <a:spcPts val="0"/>
              </a:spcBef>
              <a:spcAft>
                <a:spcPts val="800"/>
              </a:spcAft>
            </a:pPr>
            <a:r>
              <a:rPr lang="en-US" sz="1400" b="1" kern="100" dirty="0">
                <a:effectLst/>
                <a:latin typeface="Aptos Display" panose="020B0004020202020204" pitchFamily="34" charset="0"/>
                <a:ea typeface="Aptos" panose="020B0004020202020204" pitchFamily="34" charset="0"/>
                <a:cs typeface="Times New Roman" panose="02020603050405020304" pitchFamily="18" charset="0"/>
              </a:rPr>
              <a:t>BRIEF</a:t>
            </a:r>
          </a:p>
          <a:p>
            <a:pPr>
              <a:lnSpc>
                <a:spcPct val="107000"/>
              </a:lnSpc>
              <a:spcAft>
                <a:spcPts val="800"/>
              </a:spcAft>
            </a:pPr>
            <a:r>
              <a:rPr lang="en-US" sz="1200" dirty="0"/>
              <a:t>Muktinath Corporation, a newly established Hindu temple (2023) in the Bay Area, seeks a simple and meaningful logo that reflects Hindu beliefs and fosters unity within the Nepali community. The logo will serve as a key element of brand identity for marketing and promotional purposes.</a:t>
            </a:r>
          </a:p>
          <a:p>
            <a:pPr>
              <a:lnSpc>
                <a:spcPct val="107000"/>
              </a:lnSpc>
              <a:spcAft>
                <a:spcPts val="800"/>
              </a:spcAft>
            </a:pPr>
            <a:r>
              <a:rPr lang="en-US" sz="1400" b="1" kern="100" dirty="0">
                <a:effectLst/>
                <a:latin typeface="Aptos Display" panose="020B0004020202020204" pitchFamily="34" charset="0"/>
                <a:ea typeface="Aptos" panose="020B0004020202020204" pitchFamily="34" charset="0"/>
                <a:cs typeface="Times New Roman" panose="02020603050405020304" pitchFamily="18" charset="0"/>
              </a:rPr>
              <a:t>Design Principles</a:t>
            </a:r>
          </a:p>
          <a:p>
            <a:pPr marL="0" marR="0">
              <a:lnSpc>
                <a:spcPct val="107000"/>
              </a:lnSpc>
              <a:spcBef>
                <a:spcPts val="0"/>
              </a:spcBef>
              <a:spcAft>
                <a:spcPts val="800"/>
              </a:spcAf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Simplicity :</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dirty="0"/>
              <a:t>Clean and recognizable, avoiding unnecessary details.</a:t>
            </a:r>
          </a:p>
          <a:p>
            <a:pPr marL="0" marR="0">
              <a:lnSpc>
                <a:spcPct val="107000"/>
              </a:lnSpc>
              <a:spcBef>
                <a:spcPts val="0"/>
              </a:spcBef>
              <a:spcAft>
                <a:spcPts val="800"/>
              </a:spcAft>
            </a:pPr>
            <a:r>
              <a:rPr lang="en-US" sz="1200" b="1" kern="100" dirty="0">
                <a:latin typeface="Aptos" panose="020B0004020202020204" pitchFamily="34" charset="0"/>
                <a:ea typeface="Aptos" panose="020B0004020202020204" pitchFamily="34" charset="0"/>
                <a:cs typeface="Times New Roman" panose="02020603050405020304" pitchFamily="18" charset="0"/>
              </a:rPr>
              <a:t>Memorability</a:t>
            </a:r>
            <a:r>
              <a:rPr lang="en-US" sz="1200" kern="100" dirty="0">
                <a:latin typeface="Aptos" panose="020B0004020202020204" pitchFamily="34" charset="0"/>
                <a:ea typeface="Aptos" panose="020B0004020202020204" pitchFamily="34" charset="0"/>
                <a:cs typeface="Times New Roman" panose="02020603050405020304" pitchFamily="18" charset="0"/>
              </a:rPr>
              <a:t>: </a:t>
            </a:r>
            <a:r>
              <a:rPr lang="en-US" sz="1200" dirty="0"/>
              <a:t>Unique and easy to recall.</a:t>
            </a:r>
          </a:p>
          <a:p>
            <a:pPr marL="0" marR="0">
              <a:lnSpc>
                <a:spcPct val="107000"/>
              </a:lnSpc>
              <a:spcBef>
                <a:spcPts val="0"/>
              </a:spcBef>
              <a:spcAft>
                <a:spcPts val="800"/>
              </a:spcAf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Scalability</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dirty="0"/>
              <a:t>Versatile across different sizes and formats.</a:t>
            </a:r>
          </a:p>
          <a:p>
            <a:pPr marL="0" marR="0">
              <a:lnSpc>
                <a:spcPct val="107000"/>
              </a:lnSpc>
              <a:spcBef>
                <a:spcPts val="0"/>
              </a:spcBef>
              <a:spcAft>
                <a:spcPts val="800"/>
              </a:spcAft>
            </a:pPr>
            <a:r>
              <a:rPr lang="en-US" sz="1200" b="1" kern="100" dirty="0">
                <a:latin typeface="Aptos" panose="020B0004020202020204" pitchFamily="34" charset="0"/>
                <a:ea typeface="Aptos" panose="020B0004020202020204" pitchFamily="34" charset="0"/>
                <a:cs typeface="Times New Roman" panose="02020603050405020304" pitchFamily="18" charset="0"/>
              </a:rPr>
              <a:t>Proportion and Symmetry: </a:t>
            </a:r>
            <a:r>
              <a:rPr lang="en-US" sz="1200" dirty="0"/>
              <a:t>Balanced and visually appealing.</a:t>
            </a:r>
          </a:p>
          <a:p>
            <a:pPr marL="0" marR="0">
              <a:lnSpc>
                <a:spcPct val="107000"/>
              </a:lnSpc>
              <a:spcBef>
                <a:spcPts val="0"/>
              </a:spcBef>
              <a:spcAft>
                <a:spcPts val="800"/>
              </a:spcAf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Timelessness: </a:t>
            </a:r>
            <a:r>
              <a:rPr lang="en-US" sz="1200" dirty="0"/>
              <a:t>Designed to endure, avoiding short-lived trends</a:t>
            </a:r>
          </a:p>
          <a:p>
            <a:pPr>
              <a:lnSpc>
                <a:spcPct val="107000"/>
              </a:lnSpc>
              <a:spcAft>
                <a:spcPts val="800"/>
              </a:spcAft>
            </a:pPr>
            <a:r>
              <a:rPr lang="en-US" sz="1200" b="1" kern="100" dirty="0">
                <a:effectLst/>
                <a:latin typeface="Aptos Display" panose="020B0004020202020204" pitchFamily="34" charset="0"/>
                <a:ea typeface="Aptos" panose="020B0004020202020204" pitchFamily="34" charset="0"/>
                <a:cs typeface="Times New Roman" panose="02020603050405020304" pitchFamily="18" charset="0"/>
              </a:rPr>
              <a:t>BACKGROUND</a:t>
            </a:r>
          </a:p>
          <a:p>
            <a:pPr>
              <a:lnSpc>
                <a:spcPct val="107000"/>
              </a:lnSpc>
              <a:spcAft>
                <a:spcPts val="800"/>
              </a:spcAft>
            </a:pPr>
            <a:r>
              <a:rPr lang="en-US" sz="1200" kern="100" dirty="0">
                <a:latin typeface="Aptos Display" panose="020B0004020202020204" pitchFamily="34" charset="0"/>
                <a:ea typeface="Aptos" panose="020B0004020202020204" pitchFamily="34" charset="0"/>
                <a:cs typeface="Times New Roman" panose="02020603050405020304" pitchFamily="18" charset="0"/>
              </a:rPr>
              <a:t>The corporation team created few rough drafts of the graphic (logo) to convey their concept. They wanted to hire someone who can work on the concept and delver as needed. </a:t>
            </a:r>
            <a:endParaRPr lang="en-US" sz="1200" kern="100" dirty="0">
              <a:effectLst/>
              <a:latin typeface="Aptos Display"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8" name="Picture 17" descr="A yellow circle with a black and yellow logo&#10;&#10;Description automatically generated">
            <a:extLst>
              <a:ext uri="{FF2B5EF4-FFF2-40B4-BE49-F238E27FC236}">
                <a16:creationId xmlns:a16="http://schemas.microsoft.com/office/drawing/2014/main" id="{46DD4F01-A45B-C3DF-7616-769A055C7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7657159"/>
            <a:ext cx="1625600" cy="1219200"/>
          </a:xfrm>
          <a:prstGeom prst="rect">
            <a:avLst/>
          </a:prstGeom>
        </p:spPr>
      </p:pic>
      <p:pic>
        <p:nvPicPr>
          <p:cNvPr id="20" name="Picture 19" descr="A logo with a person holding a trident&#10;&#10;Description automatically generated">
            <a:extLst>
              <a:ext uri="{FF2B5EF4-FFF2-40B4-BE49-F238E27FC236}">
                <a16:creationId xmlns:a16="http://schemas.microsoft.com/office/drawing/2014/main" id="{7A48A784-D8B8-44A3-742C-CE85BD80B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1" y="7632622"/>
            <a:ext cx="1239985" cy="1243737"/>
          </a:xfrm>
          <a:prstGeom prst="rect">
            <a:avLst/>
          </a:prstGeom>
        </p:spPr>
      </p:pic>
    </p:spTree>
    <p:extLst>
      <p:ext uri="{BB962C8B-B14F-4D97-AF65-F5344CB8AC3E}">
        <p14:creationId xmlns:p14="http://schemas.microsoft.com/office/powerpoint/2010/main" val="1233677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D8FB38-9E78-DC13-393C-362D4E7EDFFC}"/>
              </a:ext>
            </a:extLst>
          </p:cNvPr>
          <p:cNvSpPr txBox="1"/>
          <p:nvPr/>
        </p:nvSpPr>
        <p:spPr>
          <a:xfrm>
            <a:off x="609600" y="423113"/>
            <a:ext cx="3302000" cy="1210652"/>
          </a:xfrm>
          <a:prstGeom prst="rect">
            <a:avLst/>
          </a:prstGeom>
          <a:noFill/>
        </p:spPr>
        <p:txBody>
          <a:bodyPr wrap="square" rtlCol="0">
            <a:spAutoFit/>
          </a:bodyPr>
          <a:lstStyle/>
          <a:p>
            <a:pPr marL="0" marR="0">
              <a:lnSpc>
                <a:spcPct val="107000"/>
              </a:lnSpc>
              <a:spcBef>
                <a:spcPts val="0"/>
              </a:spcBef>
              <a:spcAft>
                <a:spcPts val="800"/>
              </a:spcAft>
            </a:pPr>
            <a:r>
              <a:rPr lang="en-US" sz="2400" b="1" kern="100" dirty="0">
                <a:effectLst/>
                <a:latin typeface="Aptos Display" panose="020B0004020202020204" pitchFamily="34" charset="0"/>
                <a:ea typeface="Aptos" panose="020B0004020202020204" pitchFamily="34" charset="0"/>
                <a:cs typeface="Times New Roman" panose="02020603050405020304" pitchFamily="18" charset="0"/>
              </a:rPr>
              <a:t>Muktinath Corporation</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Logo Concept and Development Brief</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By Abishek Gyawali</a:t>
            </a:r>
          </a:p>
        </p:txBody>
      </p:sp>
      <p:sp>
        <p:nvSpPr>
          <p:cNvPr id="3" name="TextBox 2">
            <a:extLst>
              <a:ext uri="{FF2B5EF4-FFF2-40B4-BE49-F238E27FC236}">
                <a16:creationId xmlns:a16="http://schemas.microsoft.com/office/drawing/2014/main" id="{DFBD6502-40D1-18FB-8E5F-475E8F6266AF}"/>
              </a:ext>
            </a:extLst>
          </p:cNvPr>
          <p:cNvSpPr txBox="1"/>
          <p:nvPr/>
        </p:nvSpPr>
        <p:spPr>
          <a:xfrm>
            <a:off x="609600" y="1941218"/>
            <a:ext cx="1435100" cy="346826"/>
          </a:xfrm>
          <a:prstGeom prst="rect">
            <a:avLst/>
          </a:prstGeom>
          <a:noFill/>
        </p:spPr>
        <p:txBody>
          <a:bodyPr wrap="square" rtlCol="0">
            <a:spAutoFit/>
          </a:bodyPr>
          <a:lstStyle/>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MOODBOARD</a:t>
            </a:r>
          </a:p>
        </p:txBody>
      </p:sp>
      <p:cxnSp>
        <p:nvCxnSpPr>
          <p:cNvPr id="4" name="Straight Connector 3">
            <a:extLst>
              <a:ext uri="{FF2B5EF4-FFF2-40B4-BE49-F238E27FC236}">
                <a16:creationId xmlns:a16="http://schemas.microsoft.com/office/drawing/2014/main" id="{6366ECE2-E9CB-D53F-873D-34F13245AAC7}"/>
              </a:ext>
            </a:extLst>
          </p:cNvPr>
          <p:cNvCxnSpPr>
            <a:cxnSpLocks/>
          </p:cNvCxnSpPr>
          <p:nvPr/>
        </p:nvCxnSpPr>
        <p:spPr>
          <a:xfrm>
            <a:off x="2527300" y="1815159"/>
            <a:ext cx="0" cy="1245332"/>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41C18626-66C2-A096-2ADB-39C681FA463A}"/>
              </a:ext>
            </a:extLst>
          </p:cNvPr>
          <p:cNvSpPr txBox="1"/>
          <p:nvPr/>
        </p:nvSpPr>
        <p:spPr>
          <a:xfrm>
            <a:off x="2628900" y="1851377"/>
            <a:ext cx="4114799" cy="1406732"/>
          </a:xfrm>
          <a:prstGeom prst="rect">
            <a:avLst/>
          </a:prstGeom>
          <a:noFill/>
        </p:spPr>
        <p:txBody>
          <a:bodyPr wrap="square" rtlCol="0">
            <a:spAutoFit/>
          </a:bodyPr>
          <a:lstStyle/>
          <a:p>
            <a:pPr marL="0" marR="0">
              <a:lnSpc>
                <a:spcPct val="107000"/>
              </a:lnSpc>
              <a:spcBef>
                <a:spcPts val="0"/>
              </a:spcBef>
              <a:spcAft>
                <a:spcPts val="800"/>
              </a:spcAft>
            </a:pPr>
            <a:r>
              <a:rPr lang="en-US" sz="1400" b="1" kern="100" dirty="0">
                <a:effectLst/>
                <a:latin typeface="Aptos Display" panose="020B0004020202020204" pitchFamily="34" charset="0"/>
                <a:ea typeface="Aptos" panose="020B0004020202020204" pitchFamily="34" charset="0"/>
                <a:cs typeface="Times New Roman" panose="02020603050405020304" pitchFamily="18" charset="0"/>
              </a:rPr>
              <a:t>VISUAL RESEARCH</a:t>
            </a:r>
          </a:p>
          <a:p>
            <a:pPr>
              <a:lnSpc>
                <a:spcPct val="107000"/>
              </a:lnSpc>
              <a:spcAft>
                <a:spcPts val="800"/>
              </a:spcAft>
            </a:pPr>
            <a:r>
              <a:rPr lang="en-US" sz="1200" dirty="0"/>
              <a:t>This mood board collects all the sample and logos of all Hindu temple around the world, the main idea is to make idea visual and express the message of unity among Nepalese community.  Some of the designs were taken into consideration to communicate the final message. </a:t>
            </a:r>
          </a:p>
        </p:txBody>
      </p:sp>
      <p:pic>
        <p:nvPicPr>
          <p:cNvPr id="9" name="Picture 8">
            <a:extLst>
              <a:ext uri="{FF2B5EF4-FFF2-40B4-BE49-F238E27FC236}">
                <a16:creationId xmlns:a16="http://schemas.microsoft.com/office/drawing/2014/main" id="{58BBBA48-478C-FF4F-5B53-C95B7EE2AA46}"/>
              </a:ext>
            </a:extLst>
          </p:cNvPr>
          <p:cNvPicPr>
            <a:picLocks noChangeAspect="1"/>
          </p:cNvPicPr>
          <p:nvPr/>
        </p:nvPicPr>
        <p:blipFill>
          <a:blip r:embed="rId2"/>
          <a:stretch>
            <a:fillRect/>
          </a:stretch>
        </p:blipFill>
        <p:spPr>
          <a:xfrm>
            <a:off x="352027" y="3271188"/>
            <a:ext cx="1468499" cy="1210652"/>
          </a:xfrm>
          <a:prstGeom prst="rect">
            <a:avLst/>
          </a:prstGeom>
        </p:spPr>
      </p:pic>
      <p:pic>
        <p:nvPicPr>
          <p:cNvPr id="11" name="Picture 10">
            <a:extLst>
              <a:ext uri="{FF2B5EF4-FFF2-40B4-BE49-F238E27FC236}">
                <a16:creationId xmlns:a16="http://schemas.microsoft.com/office/drawing/2014/main" id="{0B721923-925B-0232-4A04-668F2795E3FF}"/>
              </a:ext>
            </a:extLst>
          </p:cNvPr>
          <p:cNvPicPr>
            <a:picLocks noChangeAspect="1"/>
          </p:cNvPicPr>
          <p:nvPr/>
        </p:nvPicPr>
        <p:blipFill>
          <a:blip r:embed="rId3"/>
          <a:stretch>
            <a:fillRect/>
          </a:stretch>
        </p:blipFill>
        <p:spPr>
          <a:xfrm>
            <a:off x="609600" y="4563590"/>
            <a:ext cx="1210926" cy="1214858"/>
          </a:xfrm>
          <a:prstGeom prst="rect">
            <a:avLst/>
          </a:prstGeom>
        </p:spPr>
      </p:pic>
      <p:pic>
        <p:nvPicPr>
          <p:cNvPr id="17" name="Picture 16">
            <a:extLst>
              <a:ext uri="{FF2B5EF4-FFF2-40B4-BE49-F238E27FC236}">
                <a16:creationId xmlns:a16="http://schemas.microsoft.com/office/drawing/2014/main" id="{2025090B-17FD-4BDE-7664-19BF5BDFEED1}"/>
              </a:ext>
            </a:extLst>
          </p:cNvPr>
          <p:cNvPicPr>
            <a:picLocks noChangeAspect="1"/>
          </p:cNvPicPr>
          <p:nvPr/>
        </p:nvPicPr>
        <p:blipFill>
          <a:blip r:embed="rId4"/>
          <a:stretch>
            <a:fillRect/>
          </a:stretch>
        </p:blipFill>
        <p:spPr>
          <a:xfrm>
            <a:off x="2165018" y="4750615"/>
            <a:ext cx="1154956" cy="840808"/>
          </a:xfrm>
          <a:prstGeom prst="rect">
            <a:avLst/>
          </a:prstGeom>
        </p:spPr>
      </p:pic>
      <p:pic>
        <p:nvPicPr>
          <p:cNvPr id="19" name="Picture 18">
            <a:extLst>
              <a:ext uri="{FF2B5EF4-FFF2-40B4-BE49-F238E27FC236}">
                <a16:creationId xmlns:a16="http://schemas.microsoft.com/office/drawing/2014/main" id="{2E9B4665-6601-B28D-A390-4EB0817A0F84}"/>
              </a:ext>
            </a:extLst>
          </p:cNvPr>
          <p:cNvPicPr>
            <a:picLocks noChangeAspect="1"/>
          </p:cNvPicPr>
          <p:nvPr/>
        </p:nvPicPr>
        <p:blipFill>
          <a:blip r:embed="rId5"/>
          <a:stretch>
            <a:fillRect/>
          </a:stretch>
        </p:blipFill>
        <p:spPr>
          <a:xfrm>
            <a:off x="3461895" y="5916930"/>
            <a:ext cx="1386875" cy="1214860"/>
          </a:xfrm>
          <a:prstGeom prst="rect">
            <a:avLst/>
          </a:prstGeom>
        </p:spPr>
      </p:pic>
      <p:pic>
        <p:nvPicPr>
          <p:cNvPr id="23" name="Picture 22">
            <a:extLst>
              <a:ext uri="{FF2B5EF4-FFF2-40B4-BE49-F238E27FC236}">
                <a16:creationId xmlns:a16="http://schemas.microsoft.com/office/drawing/2014/main" id="{51BCCBB4-50F6-080F-B80C-2FEF1433F7D1}"/>
              </a:ext>
            </a:extLst>
          </p:cNvPr>
          <p:cNvPicPr>
            <a:picLocks noChangeAspect="1"/>
          </p:cNvPicPr>
          <p:nvPr/>
        </p:nvPicPr>
        <p:blipFill>
          <a:blip r:embed="rId6"/>
          <a:stretch>
            <a:fillRect/>
          </a:stretch>
        </p:blipFill>
        <p:spPr>
          <a:xfrm>
            <a:off x="2287911" y="7615943"/>
            <a:ext cx="1263982" cy="1086374"/>
          </a:xfrm>
          <a:prstGeom prst="rect">
            <a:avLst/>
          </a:prstGeom>
        </p:spPr>
      </p:pic>
      <p:pic>
        <p:nvPicPr>
          <p:cNvPr id="25" name="Picture 24">
            <a:extLst>
              <a:ext uri="{FF2B5EF4-FFF2-40B4-BE49-F238E27FC236}">
                <a16:creationId xmlns:a16="http://schemas.microsoft.com/office/drawing/2014/main" id="{40CB87B5-0028-CBA4-2735-08BC359A9EF2}"/>
              </a:ext>
            </a:extLst>
          </p:cNvPr>
          <p:cNvPicPr>
            <a:picLocks noChangeAspect="1"/>
          </p:cNvPicPr>
          <p:nvPr/>
        </p:nvPicPr>
        <p:blipFill>
          <a:blip r:embed="rId7"/>
          <a:stretch>
            <a:fillRect/>
          </a:stretch>
        </p:blipFill>
        <p:spPr>
          <a:xfrm>
            <a:off x="2114218" y="3283279"/>
            <a:ext cx="1386875" cy="1155729"/>
          </a:xfrm>
          <a:prstGeom prst="rect">
            <a:avLst/>
          </a:prstGeom>
        </p:spPr>
      </p:pic>
      <p:pic>
        <p:nvPicPr>
          <p:cNvPr id="27" name="Picture 26">
            <a:extLst>
              <a:ext uri="{FF2B5EF4-FFF2-40B4-BE49-F238E27FC236}">
                <a16:creationId xmlns:a16="http://schemas.microsoft.com/office/drawing/2014/main" id="{40D8277E-A639-CF28-C2B1-B17D78F9CA83}"/>
              </a:ext>
            </a:extLst>
          </p:cNvPr>
          <p:cNvPicPr>
            <a:picLocks noChangeAspect="1"/>
          </p:cNvPicPr>
          <p:nvPr/>
        </p:nvPicPr>
        <p:blipFill>
          <a:blip r:embed="rId8"/>
          <a:stretch>
            <a:fillRect/>
          </a:stretch>
        </p:blipFill>
        <p:spPr>
          <a:xfrm>
            <a:off x="3815907" y="4810249"/>
            <a:ext cx="1020873" cy="968199"/>
          </a:xfrm>
          <a:prstGeom prst="rect">
            <a:avLst/>
          </a:prstGeom>
        </p:spPr>
      </p:pic>
      <p:pic>
        <p:nvPicPr>
          <p:cNvPr id="29" name="Picture 28">
            <a:extLst>
              <a:ext uri="{FF2B5EF4-FFF2-40B4-BE49-F238E27FC236}">
                <a16:creationId xmlns:a16="http://schemas.microsoft.com/office/drawing/2014/main" id="{DDA97DF3-FB2A-A0CA-3618-DD9388E75AD5}"/>
              </a:ext>
            </a:extLst>
          </p:cNvPr>
          <p:cNvPicPr>
            <a:picLocks noChangeAspect="1"/>
          </p:cNvPicPr>
          <p:nvPr/>
        </p:nvPicPr>
        <p:blipFill>
          <a:blip r:embed="rId9"/>
          <a:stretch>
            <a:fillRect/>
          </a:stretch>
        </p:blipFill>
        <p:spPr>
          <a:xfrm>
            <a:off x="5407007" y="5925763"/>
            <a:ext cx="817521" cy="985889"/>
          </a:xfrm>
          <a:prstGeom prst="rect">
            <a:avLst/>
          </a:prstGeom>
        </p:spPr>
      </p:pic>
      <p:pic>
        <p:nvPicPr>
          <p:cNvPr id="31" name="Picture 30">
            <a:extLst>
              <a:ext uri="{FF2B5EF4-FFF2-40B4-BE49-F238E27FC236}">
                <a16:creationId xmlns:a16="http://schemas.microsoft.com/office/drawing/2014/main" id="{48BF1E3C-F6AD-F9AA-9B6E-13485218A360}"/>
              </a:ext>
            </a:extLst>
          </p:cNvPr>
          <p:cNvPicPr>
            <a:picLocks noChangeAspect="1"/>
          </p:cNvPicPr>
          <p:nvPr/>
        </p:nvPicPr>
        <p:blipFill>
          <a:blip r:embed="rId10"/>
          <a:stretch>
            <a:fillRect/>
          </a:stretch>
        </p:blipFill>
        <p:spPr>
          <a:xfrm>
            <a:off x="3911600" y="7651604"/>
            <a:ext cx="1154956" cy="1015051"/>
          </a:xfrm>
          <a:prstGeom prst="rect">
            <a:avLst/>
          </a:prstGeom>
        </p:spPr>
      </p:pic>
      <p:pic>
        <p:nvPicPr>
          <p:cNvPr id="33" name="Picture 32">
            <a:extLst>
              <a:ext uri="{FF2B5EF4-FFF2-40B4-BE49-F238E27FC236}">
                <a16:creationId xmlns:a16="http://schemas.microsoft.com/office/drawing/2014/main" id="{012EEB19-1211-FBB3-049A-96E23DEC0B16}"/>
              </a:ext>
            </a:extLst>
          </p:cNvPr>
          <p:cNvPicPr>
            <a:picLocks noChangeAspect="1"/>
          </p:cNvPicPr>
          <p:nvPr/>
        </p:nvPicPr>
        <p:blipFill>
          <a:blip r:embed="rId11"/>
          <a:stretch>
            <a:fillRect/>
          </a:stretch>
        </p:blipFill>
        <p:spPr>
          <a:xfrm>
            <a:off x="3911599" y="3540405"/>
            <a:ext cx="2594373" cy="828791"/>
          </a:xfrm>
          <a:prstGeom prst="rect">
            <a:avLst/>
          </a:prstGeom>
        </p:spPr>
      </p:pic>
      <p:pic>
        <p:nvPicPr>
          <p:cNvPr id="35" name="Picture 34">
            <a:extLst>
              <a:ext uri="{FF2B5EF4-FFF2-40B4-BE49-F238E27FC236}">
                <a16:creationId xmlns:a16="http://schemas.microsoft.com/office/drawing/2014/main" id="{044C8303-BF21-EFFE-11A3-96FB16E13D41}"/>
              </a:ext>
            </a:extLst>
          </p:cNvPr>
          <p:cNvPicPr>
            <a:picLocks noChangeAspect="1"/>
          </p:cNvPicPr>
          <p:nvPr/>
        </p:nvPicPr>
        <p:blipFill>
          <a:blip r:embed="rId12"/>
          <a:stretch>
            <a:fillRect/>
          </a:stretch>
        </p:blipFill>
        <p:spPr>
          <a:xfrm>
            <a:off x="5332713" y="4774805"/>
            <a:ext cx="966110" cy="973855"/>
          </a:xfrm>
          <a:prstGeom prst="rect">
            <a:avLst/>
          </a:prstGeom>
        </p:spPr>
      </p:pic>
      <p:pic>
        <p:nvPicPr>
          <p:cNvPr id="37" name="Picture 36">
            <a:extLst>
              <a:ext uri="{FF2B5EF4-FFF2-40B4-BE49-F238E27FC236}">
                <a16:creationId xmlns:a16="http://schemas.microsoft.com/office/drawing/2014/main" id="{B107233D-90F3-1E08-7810-C9A1E9DB8D50}"/>
              </a:ext>
            </a:extLst>
          </p:cNvPr>
          <p:cNvPicPr>
            <a:picLocks noChangeAspect="1"/>
          </p:cNvPicPr>
          <p:nvPr/>
        </p:nvPicPr>
        <p:blipFill>
          <a:blip r:embed="rId13"/>
          <a:stretch>
            <a:fillRect/>
          </a:stretch>
        </p:blipFill>
        <p:spPr>
          <a:xfrm>
            <a:off x="773199" y="6068644"/>
            <a:ext cx="2409577" cy="805800"/>
          </a:xfrm>
          <a:prstGeom prst="rect">
            <a:avLst/>
          </a:prstGeom>
        </p:spPr>
      </p:pic>
      <p:pic>
        <p:nvPicPr>
          <p:cNvPr id="39" name="Picture 38">
            <a:extLst>
              <a:ext uri="{FF2B5EF4-FFF2-40B4-BE49-F238E27FC236}">
                <a16:creationId xmlns:a16="http://schemas.microsoft.com/office/drawing/2014/main" id="{105AAD6F-3286-7749-984A-1E8AF09F79E4}"/>
              </a:ext>
            </a:extLst>
          </p:cNvPr>
          <p:cNvPicPr>
            <a:picLocks noChangeAspect="1"/>
          </p:cNvPicPr>
          <p:nvPr/>
        </p:nvPicPr>
        <p:blipFill>
          <a:blip r:embed="rId14"/>
          <a:stretch>
            <a:fillRect/>
          </a:stretch>
        </p:blipFill>
        <p:spPr>
          <a:xfrm>
            <a:off x="431358" y="7131790"/>
            <a:ext cx="1567409" cy="1661240"/>
          </a:xfrm>
          <a:prstGeom prst="rect">
            <a:avLst/>
          </a:prstGeom>
        </p:spPr>
      </p:pic>
      <p:pic>
        <p:nvPicPr>
          <p:cNvPr id="41" name="Picture 40">
            <a:extLst>
              <a:ext uri="{FF2B5EF4-FFF2-40B4-BE49-F238E27FC236}">
                <a16:creationId xmlns:a16="http://schemas.microsoft.com/office/drawing/2014/main" id="{0C3FF26B-3E8D-447F-4695-C2085FED4F3B}"/>
              </a:ext>
            </a:extLst>
          </p:cNvPr>
          <p:cNvPicPr>
            <a:picLocks noChangeAspect="1"/>
          </p:cNvPicPr>
          <p:nvPr/>
        </p:nvPicPr>
        <p:blipFill>
          <a:blip r:embed="rId15"/>
          <a:stretch>
            <a:fillRect/>
          </a:stretch>
        </p:blipFill>
        <p:spPr>
          <a:xfrm>
            <a:off x="5367736" y="7439986"/>
            <a:ext cx="1065487" cy="1044848"/>
          </a:xfrm>
          <a:prstGeom prst="rect">
            <a:avLst/>
          </a:prstGeom>
        </p:spPr>
      </p:pic>
    </p:spTree>
    <p:extLst>
      <p:ext uri="{BB962C8B-B14F-4D97-AF65-F5344CB8AC3E}">
        <p14:creationId xmlns:p14="http://schemas.microsoft.com/office/powerpoint/2010/main" val="311783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D8FB38-9E78-DC13-393C-362D4E7EDFFC}"/>
              </a:ext>
            </a:extLst>
          </p:cNvPr>
          <p:cNvSpPr txBox="1"/>
          <p:nvPr/>
        </p:nvSpPr>
        <p:spPr>
          <a:xfrm>
            <a:off x="609600" y="423113"/>
            <a:ext cx="3302000" cy="1210652"/>
          </a:xfrm>
          <a:prstGeom prst="rect">
            <a:avLst/>
          </a:prstGeom>
          <a:noFill/>
        </p:spPr>
        <p:txBody>
          <a:bodyPr wrap="square" rtlCol="0">
            <a:spAutoFit/>
          </a:bodyPr>
          <a:lstStyle/>
          <a:p>
            <a:pPr marL="0" marR="0">
              <a:lnSpc>
                <a:spcPct val="107000"/>
              </a:lnSpc>
              <a:spcBef>
                <a:spcPts val="0"/>
              </a:spcBef>
              <a:spcAft>
                <a:spcPts val="800"/>
              </a:spcAft>
            </a:pPr>
            <a:r>
              <a:rPr lang="en-US" sz="2400" b="1" kern="100" dirty="0">
                <a:effectLst/>
                <a:latin typeface="Aptos Display" panose="020B0004020202020204" pitchFamily="34" charset="0"/>
                <a:ea typeface="Aptos" panose="020B0004020202020204" pitchFamily="34" charset="0"/>
                <a:cs typeface="Times New Roman" panose="02020603050405020304" pitchFamily="18" charset="0"/>
              </a:rPr>
              <a:t>Muktinath Corporation</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Logo Concept and Development Brief</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By Abishek Gyawali</a:t>
            </a:r>
          </a:p>
        </p:txBody>
      </p:sp>
      <p:sp>
        <p:nvSpPr>
          <p:cNvPr id="3" name="TextBox 2">
            <a:extLst>
              <a:ext uri="{FF2B5EF4-FFF2-40B4-BE49-F238E27FC236}">
                <a16:creationId xmlns:a16="http://schemas.microsoft.com/office/drawing/2014/main" id="{DFBD6502-40D1-18FB-8E5F-475E8F6266AF}"/>
              </a:ext>
            </a:extLst>
          </p:cNvPr>
          <p:cNvSpPr txBox="1"/>
          <p:nvPr/>
        </p:nvSpPr>
        <p:spPr>
          <a:xfrm>
            <a:off x="609599" y="1941218"/>
            <a:ext cx="1816099" cy="610295"/>
          </a:xfrm>
          <a:prstGeom prst="rect">
            <a:avLst/>
          </a:prstGeom>
          <a:noFill/>
        </p:spPr>
        <p:txBody>
          <a:bodyPr wrap="square" rtlCol="0">
            <a:spAutoFit/>
          </a:bodyPr>
          <a:lstStyle/>
          <a:p>
            <a:pPr marL="0" marR="0">
              <a:lnSpc>
                <a:spcPct val="107000"/>
              </a:lnSpc>
              <a:spcBef>
                <a:spcPts val="0"/>
              </a:spcBef>
              <a:spcAft>
                <a:spcPts val="800"/>
              </a:spcAft>
            </a:pPr>
            <a:r>
              <a:rPr lang="en-US" sz="1600" kern="100" dirty="0">
                <a:latin typeface="Aptos Display" panose="020B0004020202020204" pitchFamily="34" charset="0"/>
                <a:ea typeface="Aptos" panose="020B0004020202020204" pitchFamily="34" charset="0"/>
                <a:cs typeface="Times New Roman" panose="02020603050405020304" pitchFamily="18" charset="0"/>
              </a:rPr>
              <a:t>DESIGN PROCESS (Rough Version)</a:t>
            </a:r>
            <a:endParaRPr lang="en-US" sz="1600" kern="100" dirty="0">
              <a:effectLst/>
              <a:latin typeface="Aptos Display" panose="020B0004020202020204" pitchFamily="34" charset="0"/>
              <a:ea typeface="Aptos" panose="020B000402020202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6366ECE2-E9CB-D53F-873D-34F13245AAC7}"/>
              </a:ext>
            </a:extLst>
          </p:cNvPr>
          <p:cNvCxnSpPr>
            <a:cxnSpLocks/>
          </p:cNvCxnSpPr>
          <p:nvPr/>
        </p:nvCxnSpPr>
        <p:spPr>
          <a:xfrm>
            <a:off x="2527300" y="1815159"/>
            <a:ext cx="0" cy="1047713"/>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41C18626-66C2-A096-2ADB-39C681FA463A}"/>
              </a:ext>
            </a:extLst>
          </p:cNvPr>
          <p:cNvSpPr txBox="1"/>
          <p:nvPr/>
        </p:nvSpPr>
        <p:spPr>
          <a:xfrm>
            <a:off x="2628900" y="1851377"/>
            <a:ext cx="4114799" cy="1011495"/>
          </a:xfrm>
          <a:prstGeom prst="rect">
            <a:avLst/>
          </a:prstGeom>
          <a:noFill/>
        </p:spPr>
        <p:txBody>
          <a:bodyPr wrap="square" rtlCol="0">
            <a:spAutoFit/>
          </a:bodyPr>
          <a:lstStyle/>
          <a:p>
            <a:pPr marL="0" marR="0">
              <a:lnSpc>
                <a:spcPct val="107000"/>
              </a:lnSpc>
              <a:spcBef>
                <a:spcPts val="0"/>
              </a:spcBef>
              <a:spcAft>
                <a:spcPts val="800"/>
              </a:spcAft>
            </a:pPr>
            <a:r>
              <a:rPr lang="en-US" sz="1400" b="1" kern="100" dirty="0">
                <a:effectLst/>
                <a:latin typeface="Aptos Display" panose="020B0004020202020204" pitchFamily="34" charset="0"/>
                <a:ea typeface="Aptos" panose="020B0004020202020204" pitchFamily="34" charset="0"/>
                <a:cs typeface="Times New Roman" panose="02020603050405020304" pitchFamily="18" charset="0"/>
              </a:rPr>
              <a:t>COLOR CONCEPT</a:t>
            </a:r>
          </a:p>
          <a:p>
            <a:pPr>
              <a:lnSpc>
                <a:spcPct val="107000"/>
              </a:lnSpc>
              <a:spcAft>
                <a:spcPts val="800"/>
              </a:spcAft>
            </a:pPr>
            <a:r>
              <a:rPr lang="en-US" sz="1200" dirty="0"/>
              <a:t>These color pallets were selected which represents spirituality, energy, strength, peace and warmth in South Asian Cultures with more focus on Hindu Deity. </a:t>
            </a:r>
          </a:p>
        </p:txBody>
      </p:sp>
      <p:pic>
        <p:nvPicPr>
          <p:cNvPr id="7" name="Picture 6" descr="A screenshot of a color palette&#10;&#10;Description automatically generated">
            <a:extLst>
              <a:ext uri="{FF2B5EF4-FFF2-40B4-BE49-F238E27FC236}">
                <a16:creationId xmlns:a16="http://schemas.microsoft.com/office/drawing/2014/main" id="{E72228A4-3B88-E656-DB6A-B3F7D8DD7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299" y="3195984"/>
            <a:ext cx="2387600" cy="1790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A screenshot of a color palette&#10;&#10;Description automatically generated">
            <a:extLst>
              <a:ext uri="{FF2B5EF4-FFF2-40B4-BE49-F238E27FC236}">
                <a16:creationId xmlns:a16="http://schemas.microsoft.com/office/drawing/2014/main" id="{0E2FC509-8D07-2E01-58F9-7EC020D91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5246891"/>
            <a:ext cx="2389632" cy="1792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screenshot of a color palette&#10;&#10;Description automatically generated">
            <a:extLst>
              <a:ext uri="{FF2B5EF4-FFF2-40B4-BE49-F238E27FC236}">
                <a16:creationId xmlns:a16="http://schemas.microsoft.com/office/drawing/2014/main" id="{9787B3C2-EF06-67B8-4ECA-F1B73F895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2199" y="3170325"/>
            <a:ext cx="2389632" cy="1792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creenshot of a color palette&#10;&#10;Description automatically generated">
            <a:extLst>
              <a:ext uri="{FF2B5EF4-FFF2-40B4-BE49-F238E27FC236}">
                <a16:creationId xmlns:a16="http://schemas.microsoft.com/office/drawing/2014/main" id="{05D82059-75DF-A6FF-21FE-59EE3FB98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2200" y="5246891"/>
            <a:ext cx="2389631" cy="1792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screenshot of a color palette&#10;&#10;Description automatically generated">
            <a:extLst>
              <a:ext uri="{FF2B5EF4-FFF2-40B4-BE49-F238E27FC236}">
                <a16:creationId xmlns:a16="http://schemas.microsoft.com/office/drawing/2014/main" id="{AB6C61BF-4F05-ECA0-36BE-BEACB5650A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397" y="7292622"/>
            <a:ext cx="2389632" cy="1792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23072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D8FB38-9E78-DC13-393C-362D4E7EDFFC}"/>
              </a:ext>
            </a:extLst>
          </p:cNvPr>
          <p:cNvSpPr txBox="1"/>
          <p:nvPr/>
        </p:nvSpPr>
        <p:spPr>
          <a:xfrm>
            <a:off x="609600" y="423113"/>
            <a:ext cx="3302000" cy="1210652"/>
          </a:xfrm>
          <a:prstGeom prst="rect">
            <a:avLst/>
          </a:prstGeom>
          <a:noFill/>
        </p:spPr>
        <p:txBody>
          <a:bodyPr wrap="square" rtlCol="0">
            <a:spAutoFit/>
          </a:bodyPr>
          <a:lstStyle/>
          <a:p>
            <a:pPr marL="0" marR="0">
              <a:lnSpc>
                <a:spcPct val="107000"/>
              </a:lnSpc>
              <a:spcBef>
                <a:spcPts val="0"/>
              </a:spcBef>
              <a:spcAft>
                <a:spcPts val="800"/>
              </a:spcAft>
            </a:pPr>
            <a:r>
              <a:rPr lang="en-US" sz="2400" b="1" kern="100" dirty="0">
                <a:effectLst/>
                <a:latin typeface="Aptos Display" panose="020B0004020202020204" pitchFamily="34" charset="0"/>
                <a:ea typeface="Aptos" panose="020B0004020202020204" pitchFamily="34" charset="0"/>
                <a:cs typeface="Times New Roman" panose="02020603050405020304" pitchFamily="18" charset="0"/>
              </a:rPr>
              <a:t>Muktinath Corporation</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Logo Concept and Development Brief</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By Abishek Gyawali</a:t>
            </a:r>
          </a:p>
        </p:txBody>
      </p:sp>
      <p:sp>
        <p:nvSpPr>
          <p:cNvPr id="3" name="TextBox 2">
            <a:extLst>
              <a:ext uri="{FF2B5EF4-FFF2-40B4-BE49-F238E27FC236}">
                <a16:creationId xmlns:a16="http://schemas.microsoft.com/office/drawing/2014/main" id="{DFBD6502-40D1-18FB-8E5F-475E8F6266AF}"/>
              </a:ext>
            </a:extLst>
          </p:cNvPr>
          <p:cNvSpPr txBox="1"/>
          <p:nvPr/>
        </p:nvSpPr>
        <p:spPr>
          <a:xfrm>
            <a:off x="609599" y="1941218"/>
            <a:ext cx="1816099" cy="610295"/>
          </a:xfrm>
          <a:prstGeom prst="rect">
            <a:avLst/>
          </a:prstGeom>
          <a:noFill/>
        </p:spPr>
        <p:txBody>
          <a:bodyPr wrap="square" rtlCol="0">
            <a:spAutoFit/>
          </a:bodyPr>
          <a:lstStyle/>
          <a:p>
            <a:pPr marL="0" marR="0">
              <a:lnSpc>
                <a:spcPct val="107000"/>
              </a:lnSpc>
              <a:spcBef>
                <a:spcPts val="0"/>
              </a:spcBef>
              <a:spcAft>
                <a:spcPts val="800"/>
              </a:spcAft>
            </a:pPr>
            <a:r>
              <a:rPr lang="en-US" sz="1600" kern="100" dirty="0">
                <a:latin typeface="Aptos Display" panose="020B0004020202020204" pitchFamily="34" charset="0"/>
                <a:ea typeface="Aptos" panose="020B0004020202020204" pitchFamily="34" charset="0"/>
                <a:cs typeface="Times New Roman" panose="02020603050405020304" pitchFamily="18" charset="0"/>
              </a:rPr>
              <a:t>DESIGN PROCESS (Rough Version)</a:t>
            </a:r>
            <a:endParaRPr lang="en-US" sz="1600" kern="100" dirty="0">
              <a:effectLst/>
              <a:latin typeface="Aptos Display" panose="020B0004020202020204" pitchFamily="34" charset="0"/>
              <a:ea typeface="Aptos" panose="020B000402020202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6366ECE2-E9CB-D53F-873D-34F13245AAC7}"/>
              </a:ext>
            </a:extLst>
          </p:cNvPr>
          <p:cNvCxnSpPr>
            <a:cxnSpLocks/>
          </p:cNvCxnSpPr>
          <p:nvPr/>
        </p:nvCxnSpPr>
        <p:spPr>
          <a:xfrm>
            <a:off x="2527300" y="1815159"/>
            <a:ext cx="0" cy="1047713"/>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41C18626-66C2-A096-2ADB-39C681FA463A}"/>
              </a:ext>
            </a:extLst>
          </p:cNvPr>
          <p:cNvSpPr txBox="1"/>
          <p:nvPr/>
        </p:nvSpPr>
        <p:spPr>
          <a:xfrm>
            <a:off x="2628900" y="1851377"/>
            <a:ext cx="4114799" cy="1209114"/>
          </a:xfrm>
          <a:prstGeom prst="rect">
            <a:avLst/>
          </a:prstGeom>
          <a:noFill/>
        </p:spPr>
        <p:txBody>
          <a:bodyPr wrap="square" rtlCol="0">
            <a:spAutoFit/>
          </a:bodyPr>
          <a:lstStyle/>
          <a:p>
            <a:pPr marL="0" marR="0">
              <a:lnSpc>
                <a:spcPct val="107000"/>
              </a:lnSpc>
              <a:spcBef>
                <a:spcPts val="0"/>
              </a:spcBef>
              <a:spcAft>
                <a:spcPts val="800"/>
              </a:spcAft>
            </a:pPr>
            <a:r>
              <a:rPr lang="en-US" sz="1400" b="1" kern="100" dirty="0">
                <a:effectLst/>
                <a:latin typeface="Aptos Display" panose="020B0004020202020204" pitchFamily="34" charset="0"/>
                <a:ea typeface="Aptos" panose="020B0004020202020204" pitchFamily="34" charset="0"/>
                <a:cs typeface="Times New Roman" panose="02020603050405020304" pitchFamily="18" charset="0"/>
              </a:rPr>
              <a:t>Sketching and Conceptualization</a:t>
            </a:r>
          </a:p>
          <a:p>
            <a:pPr>
              <a:lnSpc>
                <a:spcPct val="107000"/>
              </a:lnSpc>
              <a:spcAft>
                <a:spcPts val="800"/>
              </a:spcAft>
            </a:pPr>
            <a:r>
              <a:rPr lang="en-US" sz="1200" dirty="0"/>
              <a:t>Thorough use of  all the colors, shape, forms, I presented them 4 sketches samples of the graphic (logo) for Muktinath Corp. These logos were combination of pictorial mark and abstract mark</a:t>
            </a:r>
          </a:p>
        </p:txBody>
      </p:sp>
      <p:pic>
        <p:nvPicPr>
          <p:cNvPr id="17" name="Picture 16" descr="A circular design with symbols&#10;&#10;Description automatically generated">
            <a:extLst>
              <a:ext uri="{FF2B5EF4-FFF2-40B4-BE49-F238E27FC236}">
                <a16:creationId xmlns:a16="http://schemas.microsoft.com/office/drawing/2014/main" id="{2D0E3400-B78A-3414-E05A-603A5496D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347" y="3603627"/>
            <a:ext cx="1992270" cy="1992270"/>
          </a:xfrm>
          <a:prstGeom prst="rect">
            <a:avLst/>
          </a:prstGeom>
        </p:spPr>
      </p:pic>
      <p:pic>
        <p:nvPicPr>
          <p:cNvPr id="20" name="Picture 19" descr="A symbol of the sun and the moon&#10;&#10;Description automatically generated">
            <a:extLst>
              <a:ext uri="{FF2B5EF4-FFF2-40B4-BE49-F238E27FC236}">
                <a16:creationId xmlns:a16="http://schemas.microsoft.com/office/drawing/2014/main" id="{391E54FB-9439-6BF3-5343-ABFBFDF5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55" y="6095999"/>
            <a:ext cx="2063747" cy="2063747"/>
          </a:xfrm>
          <a:prstGeom prst="rect">
            <a:avLst/>
          </a:prstGeom>
        </p:spPr>
      </p:pic>
      <p:pic>
        <p:nvPicPr>
          <p:cNvPr id="22" name="Picture 21" descr="A black and white circular design with many symbols&#10;&#10;Description automatically generated">
            <a:extLst>
              <a:ext uri="{FF2B5EF4-FFF2-40B4-BE49-F238E27FC236}">
                <a16:creationId xmlns:a16="http://schemas.microsoft.com/office/drawing/2014/main" id="{5AEA27AC-321A-91E1-1F21-A52F51A8C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575" y="6096000"/>
            <a:ext cx="2063747" cy="2063747"/>
          </a:xfrm>
          <a:prstGeom prst="rect">
            <a:avLst/>
          </a:prstGeom>
        </p:spPr>
      </p:pic>
      <p:pic>
        <p:nvPicPr>
          <p:cNvPr id="24" name="Picture 23" descr="A circular design with various symbols&#10;&#10;Description automatically generated">
            <a:extLst>
              <a:ext uri="{FF2B5EF4-FFF2-40B4-BE49-F238E27FC236}">
                <a16:creationId xmlns:a16="http://schemas.microsoft.com/office/drawing/2014/main" id="{F3BC1619-D8A4-C942-66A7-96CF30B2B4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8705" y="3447563"/>
            <a:ext cx="2063746" cy="2063746"/>
          </a:xfrm>
          <a:prstGeom prst="rect">
            <a:avLst/>
          </a:prstGeom>
        </p:spPr>
      </p:pic>
      <p:sp>
        <p:nvSpPr>
          <p:cNvPr id="25" name="TextBox 24">
            <a:extLst>
              <a:ext uri="{FF2B5EF4-FFF2-40B4-BE49-F238E27FC236}">
                <a16:creationId xmlns:a16="http://schemas.microsoft.com/office/drawing/2014/main" id="{F0E01F67-B5B0-70BF-A8FA-A9BE4B4EBDED}"/>
              </a:ext>
            </a:extLst>
          </p:cNvPr>
          <p:cNvSpPr txBox="1"/>
          <p:nvPr/>
        </p:nvSpPr>
        <p:spPr>
          <a:xfrm>
            <a:off x="352423" y="4382532"/>
            <a:ext cx="190500" cy="369332"/>
          </a:xfrm>
          <a:prstGeom prst="rect">
            <a:avLst/>
          </a:prstGeom>
          <a:noFill/>
        </p:spPr>
        <p:txBody>
          <a:bodyPr wrap="square" rtlCol="0">
            <a:spAutoFit/>
          </a:bodyPr>
          <a:lstStyle/>
          <a:p>
            <a:r>
              <a:rPr lang="en-US" dirty="0"/>
              <a:t>1</a:t>
            </a:r>
          </a:p>
        </p:txBody>
      </p:sp>
      <p:sp>
        <p:nvSpPr>
          <p:cNvPr id="26" name="TextBox 25">
            <a:extLst>
              <a:ext uri="{FF2B5EF4-FFF2-40B4-BE49-F238E27FC236}">
                <a16:creationId xmlns:a16="http://schemas.microsoft.com/office/drawing/2014/main" id="{8C3EC78D-D07B-3FAA-2080-90BF3E41B10D}"/>
              </a:ext>
            </a:extLst>
          </p:cNvPr>
          <p:cNvSpPr txBox="1"/>
          <p:nvPr/>
        </p:nvSpPr>
        <p:spPr>
          <a:xfrm>
            <a:off x="3648205" y="4382041"/>
            <a:ext cx="190500" cy="369332"/>
          </a:xfrm>
          <a:prstGeom prst="rect">
            <a:avLst/>
          </a:prstGeom>
          <a:noFill/>
        </p:spPr>
        <p:txBody>
          <a:bodyPr wrap="square" rtlCol="0">
            <a:spAutoFit/>
          </a:bodyPr>
          <a:lstStyle/>
          <a:p>
            <a:r>
              <a:rPr lang="en-US" dirty="0"/>
              <a:t>2</a:t>
            </a:r>
          </a:p>
        </p:txBody>
      </p:sp>
      <p:sp>
        <p:nvSpPr>
          <p:cNvPr id="27" name="TextBox 26">
            <a:extLst>
              <a:ext uri="{FF2B5EF4-FFF2-40B4-BE49-F238E27FC236}">
                <a16:creationId xmlns:a16="http://schemas.microsoft.com/office/drawing/2014/main" id="{E1448B25-4A0C-AEC8-E50E-2FC842FD7D18}"/>
              </a:ext>
            </a:extLst>
          </p:cNvPr>
          <p:cNvSpPr txBox="1"/>
          <p:nvPr/>
        </p:nvSpPr>
        <p:spPr>
          <a:xfrm>
            <a:off x="514349" y="7127872"/>
            <a:ext cx="190500" cy="369332"/>
          </a:xfrm>
          <a:prstGeom prst="rect">
            <a:avLst/>
          </a:prstGeom>
          <a:noFill/>
        </p:spPr>
        <p:txBody>
          <a:bodyPr wrap="square" rtlCol="0">
            <a:spAutoFit/>
          </a:bodyPr>
          <a:lstStyle/>
          <a:p>
            <a:r>
              <a:rPr lang="en-US" dirty="0"/>
              <a:t>3</a:t>
            </a:r>
          </a:p>
        </p:txBody>
      </p:sp>
      <p:sp>
        <p:nvSpPr>
          <p:cNvPr id="28" name="TextBox 27">
            <a:extLst>
              <a:ext uri="{FF2B5EF4-FFF2-40B4-BE49-F238E27FC236}">
                <a16:creationId xmlns:a16="http://schemas.microsoft.com/office/drawing/2014/main" id="{90B6FB1C-DBEE-55FD-309D-EEEDEDDB82B3}"/>
              </a:ext>
            </a:extLst>
          </p:cNvPr>
          <p:cNvSpPr txBox="1"/>
          <p:nvPr/>
        </p:nvSpPr>
        <p:spPr>
          <a:xfrm>
            <a:off x="3721100" y="7127872"/>
            <a:ext cx="1905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425110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D8FB38-9E78-DC13-393C-362D4E7EDFFC}"/>
              </a:ext>
            </a:extLst>
          </p:cNvPr>
          <p:cNvSpPr txBox="1"/>
          <p:nvPr/>
        </p:nvSpPr>
        <p:spPr>
          <a:xfrm>
            <a:off x="609600" y="423113"/>
            <a:ext cx="3302000" cy="1210652"/>
          </a:xfrm>
          <a:prstGeom prst="rect">
            <a:avLst/>
          </a:prstGeom>
          <a:noFill/>
        </p:spPr>
        <p:txBody>
          <a:bodyPr wrap="square" rtlCol="0">
            <a:spAutoFit/>
          </a:bodyPr>
          <a:lstStyle/>
          <a:p>
            <a:pPr marL="0" marR="0">
              <a:lnSpc>
                <a:spcPct val="107000"/>
              </a:lnSpc>
              <a:spcBef>
                <a:spcPts val="0"/>
              </a:spcBef>
              <a:spcAft>
                <a:spcPts val="800"/>
              </a:spcAft>
            </a:pPr>
            <a:r>
              <a:rPr lang="en-US" sz="2400" b="1" kern="100" dirty="0">
                <a:effectLst/>
                <a:latin typeface="Aptos Display" panose="020B0004020202020204" pitchFamily="34" charset="0"/>
                <a:ea typeface="Aptos" panose="020B0004020202020204" pitchFamily="34" charset="0"/>
                <a:cs typeface="Times New Roman" panose="02020603050405020304" pitchFamily="18" charset="0"/>
              </a:rPr>
              <a:t>Muktinath Corporation</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Logo Concept and Development Brief</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By Abishek Gyawali</a:t>
            </a:r>
          </a:p>
        </p:txBody>
      </p:sp>
      <p:sp>
        <p:nvSpPr>
          <p:cNvPr id="3" name="TextBox 2">
            <a:extLst>
              <a:ext uri="{FF2B5EF4-FFF2-40B4-BE49-F238E27FC236}">
                <a16:creationId xmlns:a16="http://schemas.microsoft.com/office/drawing/2014/main" id="{DFBD6502-40D1-18FB-8E5F-475E8F6266AF}"/>
              </a:ext>
            </a:extLst>
          </p:cNvPr>
          <p:cNvSpPr txBox="1"/>
          <p:nvPr/>
        </p:nvSpPr>
        <p:spPr>
          <a:xfrm>
            <a:off x="609599" y="1941218"/>
            <a:ext cx="1816099" cy="315023"/>
          </a:xfrm>
          <a:prstGeom prst="rect">
            <a:avLst/>
          </a:prstGeom>
          <a:noFill/>
        </p:spPr>
        <p:txBody>
          <a:bodyPr wrap="square" rtlCol="0">
            <a:spAutoFit/>
          </a:bodyPr>
          <a:lstStyle/>
          <a:p>
            <a:pPr marL="0" marR="0">
              <a:lnSpc>
                <a:spcPct val="107000"/>
              </a:lnSpc>
              <a:spcBef>
                <a:spcPts val="0"/>
              </a:spcBef>
              <a:spcAft>
                <a:spcPts val="800"/>
              </a:spcAft>
            </a:pPr>
            <a:r>
              <a:rPr lang="en-US" sz="1400" kern="100" dirty="0">
                <a:latin typeface="Aptos Display" panose="020B0004020202020204" pitchFamily="34" charset="0"/>
                <a:ea typeface="Aptos" panose="020B0004020202020204" pitchFamily="34" charset="0"/>
                <a:cs typeface="Times New Roman" panose="02020603050405020304" pitchFamily="18" charset="0"/>
              </a:rPr>
              <a:t>FINAL DESIGN</a:t>
            </a:r>
            <a:endParaRPr lang="en-US" sz="1400" kern="100" dirty="0">
              <a:effectLst/>
              <a:latin typeface="Aptos Display" panose="020B0004020202020204" pitchFamily="34" charset="0"/>
              <a:ea typeface="Aptos" panose="020B000402020202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6366ECE2-E9CB-D53F-873D-34F13245AAC7}"/>
              </a:ext>
            </a:extLst>
          </p:cNvPr>
          <p:cNvCxnSpPr>
            <a:cxnSpLocks/>
          </p:cNvCxnSpPr>
          <p:nvPr/>
        </p:nvCxnSpPr>
        <p:spPr>
          <a:xfrm>
            <a:off x="2527300" y="1815159"/>
            <a:ext cx="0" cy="1047713"/>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41C18626-66C2-A096-2ADB-39C681FA463A}"/>
              </a:ext>
            </a:extLst>
          </p:cNvPr>
          <p:cNvSpPr txBox="1"/>
          <p:nvPr/>
        </p:nvSpPr>
        <p:spPr>
          <a:xfrm>
            <a:off x="2628900" y="1851377"/>
            <a:ext cx="4114799" cy="1011495"/>
          </a:xfrm>
          <a:prstGeom prst="rect">
            <a:avLst/>
          </a:prstGeom>
          <a:noFill/>
        </p:spPr>
        <p:txBody>
          <a:bodyPr wrap="square" rtlCol="0">
            <a:spAutoFit/>
          </a:bodyPr>
          <a:lstStyle/>
          <a:p>
            <a:pPr marL="0" marR="0">
              <a:lnSpc>
                <a:spcPct val="107000"/>
              </a:lnSpc>
              <a:spcBef>
                <a:spcPts val="0"/>
              </a:spcBef>
              <a:spcAft>
                <a:spcPts val="800"/>
              </a:spcAft>
            </a:pPr>
            <a:r>
              <a:rPr lang="en-US" sz="1400" b="1" kern="100" dirty="0">
                <a:effectLst/>
                <a:latin typeface="Aptos Display" panose="020B0004020202020204" pitchFamily="34" charset="0"/>
                <a:ea typeface="Aptos" panose="020B0004020202020204" pitchFamily="34" charset="0"/>
                <a:cs typeface="Times New Roman" panose="02020603050405020304" pitchFamily="18" charset="0"/>
              </a:rPr>
              <a:t>Selection by BOD of Muktinath Corp</a:t>
            </a:r>
          </a:p>
          <a:p>
            <a:pPr>
              <a:lnSpc>
                <a:spcPct val="107000"/>
              </a:lnSpc>
              <a:spcAft>
                <a:spcPts val="800"/>
              </a:spcAft>
            </a:pPr>
            <a:r>
              <a:rPr lang="en-US" sz="1200" dirty="0"/>
              <a:t>After 2 months of sketching and presetting the logo, they said they will go for #2. They decided to go with Tranquil Flame color palette and Lato Bold Font which is as follows </a:t>
            </a:r>
          </a:p>
        </p:txBody>
      </p:sp>
      <p:pic>
        <p:nvPicPr>
          <p:cNvPr id="11" name="Picture 10" descr="A screenshot of a color palette&#10;&#10;Description automatically generated">
            <a:extLst>
              <a:ext uri="{FF2B5EF4-FFF2-40B4-BE49-F238E27FC236}">
                <a16:creationId xmlns:a16="http://schemas.microsoft.com/office/drawing/2014/main" id="{ACB23E28-F666-FB53-7A71-A65FDEE62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799" y="3038026"/>
            <a:ext cx="2819401" cy="2114550"/>
          </a:xfrm>
          <a:prstGeom prst="rect">
            <a:avLst/>
          </a:prstGeom>
        </p:spPr>
      </p:pic>
      <p:pic>
        <p:nvPicPr>
          <p:cNvPr id="13" name="Picture 12" descr="A logo with various symbols&#10;&#10;Description automatically generated">
            <a:extLst>
              <a:ext uri="{FF2B5EF4-FFF2-40B4-BE49-F238E27FC236}">
                <a16:creationId xmlns:a16="http://schemas.microsoft.com/office/drawing/2014/main" id="{FF436104-3919-7221-1742-77AFC8D9E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15" y="5327730"/>
            <a:ext cx="2997866" cy="2997866"/>
          </a:xfrm>
          <a:prstGeom prst="rect">
            <a:avLst/>
          </a:prstGeom>
        </p:spPr>
      </p:pic>
      <p:pic>
        <p:nvPicPr>
          <p:cNvPr id="16" name="Picture 15">
            <a:extLst>
              <a:ext uri="{FF2B5EF4-FFF2-40B4-BE49-F238E27FC236}">
                <a16:creationId xmlns:a16="http://schemas.microsoft.com/office/drawing/2014/main" id="{AC693225-6699-5FBD-A601-9E2537672D97}"/>
              </a:ext>
            </a:extLst>
          </p:cNvPr>
          <p:cNvPicPr>
            <a:picLocks noChangeAspect="1"/>
          </p:cNvPicPr>
          <p:nvPr/>
        </p:nvPicPr>
        <p:blipFill>
          <a:blip r:embed="rId4"/>
          <a:stretch>
            <a:fillRect/>
          </a:stretch>
        </p:blipFill>
        <p:spPr>
          <a:xfrm>
            <a:off x="3317436" y="5575772"/>
            <a:ext cx="3007700" cy="2856629"/>
          </a:xfrm>
          <a:prstGeom prst="rect">
            <a:avLst/>
          </a:prstGeom>
        </p:spPr>
      </p:pic>
    </p:spTree>
    <p:extLst>
      <p:ext uri="{BB962C8B-B14F-4D97-AF65-F5344CB8AC3E}">
        <p14:creationId xmlns:p14="http://schemas.microsoft.com/office/powerpoint/2010/main" val="399774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D8FB38-9E78-DC13-393C-362D4E7EDFFC}"/>
              </a:ext>
            </a:extLst>
          </p:cNvPr>
          <p:cNvSpPr txBox="1"/>
          <p:nvPr/>
        </p:nvSpPr>
        <p:spPr>
          <a:xfrm>
            <a:off x="609600" y="423113"/>
            <a:ext cx="3302000" cy="1210652"/>
          </a:xfrm>
          <a:prstGeom prst="rect">
            <a:avLst/>
          </a:prstGeom>
          <a:noFill/>
        </p:spPr>
        <p:txBody>
          <a:bodyPr wrap="square" rtlCol="0">
            <a:spAutoFit/>
          </a:bodyPr>
          <a:lstStyle/>
          <a:p>
            <a:pPr marL="0" marR="0">
              <a:lnSpc>
                <a:spcPct val="107000"/>
              </a:lnSpc>
              <a:spcBef>
                <a:spcPts val="0"/>
              </a:spcBef>
              <a:spcAft>
                <a:spcPts val="800"/>
              </a:spcAft>
            </a:pPr>
            <a:r>
              <a:rPr lang="en-US" sz="2400" b="1" kern="100" dirty="0">
                <a:effectLst/>
                <a:latin typeface="Aptos Display" panose="020B0004020202020204" pitchFamily="34" charset="0"/>
                <a:ea typeface="Aptos" panose="020B0004020202020204" pitchFamily="34" charset="0"/>
                <a:cs typeface="Times New Roman" panose="02020603050405020304" pitchFamily="18" charset="0"/>
              </a:rPr>
              <a:t>Muktinath Corporation</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Logo Concept and Development Brief</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Aptos Display" panose="020B0004020202020204" pitchFamily="34" charset="0"/>
                <a:ea typeface="Aptos" panose="020B0004020202020204" pitchFamily="34" charset="0"/>
                <a:cs typeface="Times New Roman" panose="02020603050405020304" pitchFamily="18" charset="0"/>
              </a:rPr>
              <a:t>By Abishek Gyawali</a:t>
            </a:r>
          </a:p>
        </p:txBody>
      </p:sp>
      <p:sp>
        <p:nvSpPr>
          <p:cNvPr id="3" name="TextBox 2">
            <a:extLst>
              <a:ext uri="{FF2B5EF4-FFF2-40B4-BE49-F238E27FC236}">
                <a16:creationId xmlns:a16="http://schemas.microsoft.com/office/drawing/2014/main" id="{DFBD6502-40D1-18FB-8E5F-475E8F6266AF}"/>
              </a:ext>
            </a:extLst>
          </p:cNvPr>
          <p:cNvSpPr txBox="1"/>
          <p:nvPr/>
        </p:nvSpPr>
        <p:spPr>
          <a:xfrm>
            <a:off x="609599" y="1941218"/>
            <a:ext cx="1816099" cy="315023"/>
          </a:xfrm>
          <a:prstGeom prst="rect">
            <a:avLst/>
          </a:prstGeom>
          <a:noFill/>
        </p:spPr>
        <p:txBody>
          <a:bodyPr wrap="square" rtlCol="0">
            <a:spAutoFit/>
          </a:bodyPr>
          <a:lstStyle/>
          <a:p>
            <a:pPr marL="0" marR="0">
              <a:lnSpc>
                <a:spcPct val="107000"/>
              </a:lnSpc>
              <a:spcBef>
                <a:spcPts val="0"/>
              </a:spcBef>
              <a:spcAft>
                <a:spcPts val="800"/>
              </a:spcAft>
            </a:pPr>
            <a:r>
              <a:rPr lang="en-US" sz="1400" kern="100" dirty="0">
                <a:latin typeface="Aptos Display" panose="020B0004020202020204" pitchFamily="34" charset="0"/>
                <a:ea typeface="Aptos" panose="020B0004020202020204" pitchFamily="34" charset="0"/>
                <a:cs typeface="Times New Roman" panose="02020603050405020304" pitchFamily="18" charset="0"/>
              </a:rPr>
              <a:t>MOCKUPS</a:t>
            </a:r>
            <a:endParaRPr lang="en-US" sz="1400" kern="100" dirty="0">
              <a:effectLst/>
              <a:latin typeface="Aptos Display" panose="020B0004020202020204" pitchFamily="34" charset="0"/>
              <a:ea typeface="Aptos" panose="020B000402020202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6366ECE2-E9CB-D53F-873D-34F13245AAC7}"/>
              </a:ext>
            </a:extLst>
          </p:cNvPr>
          <p:cNvCxnSpPr>
            <a:cxnSpLocks/>
          </p:cNvCxnSpPr>
          <p:nvPr/>
        </p:nvCxnSpPr>
        <p:spPr>
          <a:xfrm>
            <a:off x="2527300" y="1815159"/>
            <a:ext cx="0" cy="1047713"/>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41C18626-66C2-A096-2ADB-39C681FA463A}"/>
              </a:ext>
            </a:extLst>
          </p:cNvPr>
          <p:cNvSpPr txBox="1"/>
          <p:nvPr/>
        </p:nvSpPr>
        <p:spPr>
          <a:xfrm>
            <a:off x="2628900" y="1851377"/>
            <a:ext cx="4114799" cy="1011495"/>
          </a:xfrm>
          <a:prstGeom prst="rect">
            <a:avLst/>
          </a:prstGeom>
          <a:noFill/>
        </p:spPr>
        <p:txBody>
          <a:bodyPr wrap="square" rtlCol="0">
            <a:spAutoFit/>
          </a:bodyPr>
          <a:lstStyle/>
          <a:p>
            <a:pPr marL="0" marR="0">
              <a:lnSpc>
                <a:spcPct val="107000"/>
              </a:lnSpc>
              <a:spcBef>
                <a:spcPts val="0"/>
              </a:spcBef>
              <a:spcAft>
                <a:spcPts val="800"/>
              </a:spcAft>
            </a:pPr>
            <a:r>
              <a:rPr lang="en-US" sz="1400" b="1" kern="100" dirty="0">
                <a:effectLst/>
                <a:latin typeface="Aptos Display" panose="020B0004020202020204" pitchFamily="34" charset="0"/>
                <a:ea typeface="Aptos" panose="020B0004020202020204" pitchFamily="34" charset="0"/>
                <a:cs typeface="Times New Roman" panose="02020603050405020304" pitchFamily="18" charset="0"/>
              </a:rPr>
              <a:t>Promotional Items</a:t>
            </a:r>
          </a:p>
          <a:p>
            <a:pPr>
              <a:lnSpc>
                <a:spcPct val="107000"/>
              </a:lnSpc>
              <a:spcAft>
                <a:spcPts val="800"/>
              </a:spcAft>
            </a:pPr>
            <a:r>
              <a:rPr lang="en-US" sz="1200" dirty="0"/>
              <a:t>This is how the logo will look when printed in different items which can be used for advertisement and branding purposes. </a:t>
            </a:r>
          </a:p>
        </p:txBody>
      </p:sp>
      <p:pic>
        <p:nvPicPr>
          <p:cNvPr id="7" name="Picture 6" descr="A building with glass windows&#10;&#10;Description automatically generated">
            <a:extLst>
              <a:ext uri="{FF2B5EF4-FFF2-40B4-BE49-F238E27FC236}">
                <a16:creationId xmlns:a16="http://schemas.microsoft.com/office/drawing/2014/main" id="{DB7591BD-FA2B-A546-1A0C-9114CD927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5352283"/>
            <a:ext cx="3791717" cy="3791717"/>
          </a:xfrm>
          <a:prstGeom prst="rect">
            <a:avLst/>
          </a:prstGeom>
        </p:spPr>
      </p:pic>
      <p:pic>
        <p:nvPicPr>
          <p:cNvPr id="9" name="Picture 8" descr="A collage of a person wearing a white shirt and a brown bag&#10;&#10;Description automatically generated">
            <a:extLst>
              <a:ext uri="{FF2B5EF4-FFF2-40B4-BE49-F238E27FC236}">
                <a16:creationId xmlns:a16="http://schemas.microsoft.com/office/drawing/2014/main" id="{E2804959-AD42-27C1-57C9-97AFC976E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2602134"/>
            <a:ext cx="3952523" cy="3952523"/>
          </a:xfrm>
          <a:prstGeom prst="rect">
            <a:avLst/>
          </a:prstGeom>
        </p:spPr>
      </p:pic>
    </p:spTree>
    <p:extLst>
      <p:ext uri="{BB962C8B-B14F-4D97-AF65-F5344CB8AC3E}">
        <p14:creationId xmlns:p14="http://schemas.microsoft.com/office/powerpoint/2010/main" val="5455418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302</TotalTime>
  <Words>422</Words>
  <Application>Microsoft Office PowerPoint</Application>
  <PresentationFormat>Letter Paper (8.5x11 in)</PresentationFormat>
  <Paragraphs>58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Aptos Display</vt:lpstr>
      <vt:lpstr>Arial</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AbishekGyawali</dc:creator>
  <cp:lastModifiedBy>AbishekGyawali</cp:lastModifiedBy>
  <cp:revision>3</cp:revision>
  <dcterms:created xsi:type="dcterms:W3CDTF">2024-10-01T04:49:51Z</dcterms:created>
  <dcterms:modified xsi:type="dcterms:W3CDTF">2024-10-01T20:29:42Z</dcterms:modified>
</cp:coreProperties>
</file>